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93" r:id="rId9"/>
    <p:sldId id="264" r:id="rId10"/>
    <p:sldId id="294" r:id="rId11"/>
    <p:sldId id="295" r:id="rId12"/>
    <p:sldId id="300" r:id="rId13"/>
    <p:sldId id="297" r:id="rId14"/>
    <p:sldId id="301" r:id="rId15"/>
    <p:sldId id="296" r:id="rId16"/>
    <p:sldId id="302" r:id="rId17"/>
    <p:sldId id="29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038BD-ADEF-924D-9E81-74F8F448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0FFC-9A52-FA3A-E2B6-910EFC373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DF680-4F80-E0EA-E442-40617175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4A245-3CBC-2C25-F4F7-787F038CB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44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4BCC-BEA8-1159-3998-2A2A17CF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6D51C-C56C-06B2-8E5C-FEBFCC2A2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54AD0-2DC1-A7D4-C154-970F28E55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35FA4-1049-8F1E-FA03-3F9FCB95F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92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DAC5-B490-BFC9-0988-10F0C11C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26FC6-BD5A-CCB8-2251-61FF1EA5C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17ABB-0911-546C-E43D-D8236C9C2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664E-4D03-BAF6-4522-ECABDC793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4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5F1A-7A17-3AB0-E3DD-E59C774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B72F9-311A-0BD2-EC1D-09DAD841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7D2AD-566B-02F5-FAC6-A4EA0EBBB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86BB-0738-14FE-D44F-1D3C851E1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39AC7-FE68-FAFE-C4AD-32351D11A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B5C19-E156-9555-F646-4E823668D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1BCB8-40BB-B50B-DDE0-5750022D3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1D7E-30CC-3E3C-7F4A-44C636D70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4E47-D058-6210-BE64-60F355A5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53C94-998E-3B9C-95FE-3F6D102DF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44E87-9293-5F8D-2D62-7A95F812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0FE91-A8F5-FED8-1764-C7DD18BD0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6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5815-F2B6-72A3-E9AD-C8448790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C04A5-787C-23AF-2692-01C973E1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2C27-AC8D-0297-D54F-636E5DA27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5D66D-CA31-CD32-B866-7FD7E373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3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E9EB-2B23-0CD9-6D87-F6588975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DF90F-9ACF-A5C2-13B0-439A6E994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16E71-54A1-1A23-E6E0-536C7BF9D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F572F-E16E-66F5-3CAA-99F040591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5D68-7574-59DA-7638-0210042E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13995-0C70-EF96-BD4C-A9E447862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87EA2-77A8-5CFF-84E0-869337FFA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8C72-012D-2EE9-B694-FA6125654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2409" y="449318"/>
            <a:ext cx="9513664" cy="3590596"/>
          </a:xfrm>
        </p:spPr>
        <p:txBody>
          <a:bodyPr>
            <a:normAutofit/>
          </a:bodyPr>
          <a:lstStyle/>
          <a:p>
            <a:r>
              <a:rPr lang="es-ES" dirty="0"/>
              <a:t>Solución para Easy Software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1BEA-9EF3-DA79-7110-9665A84B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6A6A-7679-49B1-106A-CAEEC684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Cronograma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EA85-15FF-D991-00E0-7F45A39D1A4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Duraci</a:t>
            </a:r>
            <a:r>
              <a:rPr lang="es-419" sz="2000" dirty="0" err="1"/>
              <a:t>ón</a:t>
            </a:r>
            <a:r>
              <a:rPr lang="es-419" sz="2000" dirty="0"/>
              <a:t> 2.5 meses 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941A-F0E1-F408-7010-DC4C6D14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F8C4E2-4C91-1859-D57A-E9FE9E27A25F}"/>
              </a:ext>
            </a:extLst>
          </p:cNvPr>
          <p:cNvGraphicFramePr>
            <a:graphicFrameLocks noGrp="1"/>
          </p:cNvGraphicFramePr>
          <p:nvPr/>
        </p:nvGraphicFramePr>
        <p:xfrm>
          <a:off x="165652" y="2667462"/>
          <a:ext cx="8123583" cy="35661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707861">
                  <a:extLst>
                    <a:ext uri="{9D8B030D-6E8A-4147-A177-3AD203B41FA5}">
                      <a16:colId xmlns:a16="http://schemas.microsoft.com/office/drawing/2014/main" val="3864133448"/>
                    </a:ext>
                  </a:extLst>
                </a:gridCol>
                <a:gridCol w="2707861">
                  <a:extLst>
                    <a:ext uri="{9D8B030D-6E8A-4147-A177-3AD203B41FA5}">
                      <a16:colId xmlns:a16="http://schemas.microsoft.com/office/drawing/2014/main" val="2563976963"/>
                    </a:ext>
                  </a:extLst>
                </a:gridCol>
                <a:gridCol w="2707861">
                  <a:extLst>
                    <a:ext uri="{9D8B030D-6E8A-4147-A177-3AD203B41FA5}">
                      <a16:colId xmlns:a16="http://schemas.microsoft.com/office/drawing/2014/main" val="2997964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Instalación centro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1-3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65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Configuración de 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 </a:t>
                      </a:r>
                      <a:r>
                        <a:rPr lang="en-US" dirty="0" err="1"/>
                        <a:t>semanas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3-5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08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Implementación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seguridad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licenciamiento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4-6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300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Pruebas y validación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Semanas 6-8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070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Soporte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Semana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61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Semana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95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BA2B7-AA5E-B1C6-F5DA-DDF1BBC5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9931-58AA-64E2-67BB-B0B06A46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" y="202776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Equipo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3450-7D4F-8C0B-3967-C9611B0601A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79C04-75E4-53AB-E492-B4468567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8CAE9-B50B-BE76-7DC7-CBC3604C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76" y="923097"/>
            <a:ext cx="7849695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1B52-DB82-B3A6-5B85-3B8E291C3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60D-2C5F-2889-3868-D41B407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Costos </a:t>
            </a:r>
            <a:r>
              <a:rPr lang="en-US" dirty="0" err="1"/>
              <a:t>Estimados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9C58EB-036E-30C2-D163-D92DA6827401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298512466"/>
              </p:ext>
            </p:extLst>
          </p:nvPr>
        </p:nvGraphicFramePr>
        <p:xfrm>
          <a:off x="913582" y="2895697"/>
          <a:ext cx="6597650" cy="22595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98825">
                  <a:extLst>
                    <a:ext uri="{9D8B030D-6E8A-4147-A177-3AD203B41FA5}">
                      <a16:colId xmlns:a16="http://schemas.microsoft.com/office/drawing/2014/main" val="1636318871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994691234"/>
                    </a:ext>
                  </a:extLst>
                </a:gridCol>
              </a:tblGrid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/>
                        <a:t>Concepto</a:t>
                      </a:r>
                      <a:endParaRPr lang="en-US" sz="1800" dirty="0"/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Costo Estimado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314221802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Absorción de personal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$1,000,000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120457487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Infraestructura on-prem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$150,000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2635696812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Equipamiento de soporte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$20,000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360357685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/>
                        <a:t>Costos de configuración y licencias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$30,000</a:t>
                      </a:r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2952173015"/>
                  </a:ext>
                </a:extLst>
              </a:tr>
              <a:tr h="226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Total aproximado</a:t>
                      </a:r>
                    </a:p>
                  </a:txBody>
                  <a:tcPr marL="56551" marR="56551" marT="28276" marB="282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$1,200,000</a:t>
                      </a:r>
                      <a:endParaRPr lang="en-US" sz="1800" dirty="0"/>
                    </a:p>
                  </a:txBody>
                  <a:tcPr marL="56551" marR="56551" marT="28276" marB="28276" anchor="ctr"/>
                </a:tc>
                <a:extLst>
                  <a:ext uri="{0D108BD9-81ED-4DB2-BD59-A6C34878D82A}">
                    <a16:rowId xmlns:a16="http://schemas.microsoft.com/office/drawing/2014/main" val="41211053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4884-CBBC-1F18-9D1B-D708B3E0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A5E8-E02D-5809-10C5-07B8EE5A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6667-8BD7-4946-3D7B-2D859068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Costos </a:t>
            </a:r>
            <a:r>
              <a:rPr lang="en-US" dirty="0" err="1"/>
              <a:t>Estimados</a:t>
            </a:r>
            <a:br>
              <a:rPr lang="en-US" dirty="0"/>
            </a:br>
            <a:r>
              <a:rPr lang="en-US" dirty="0"/>
              <a:t>Costo </a:t>
            </a:r>
            <a:r>
              <a:rPr lang="en-US" dirty="0" err="1"/>
              <a:t>empleados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6B90-BAED-A645-D987-CFA3F29A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3666A8-C0EE-C6DA-8F26-B29C4D76DC67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758840594"/>
              </p:ext>
            </p:extLst>
          </p:nvPr>
        </p:nvGraphicFramePr>
        <p:xfrm>
          <a:off x="1242960" y="2132472"/>
          <a:ext cx="5670306" cy="422260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986413">
                  <a:extLst>
                    <a:ext uri="{9D8B030D-6E8A-4147-A177-3AD203B41FA5}">
                      <a16:colId xmlns:a16="http://schemas.microsoft.com/office/drawing/2014/main" val="3321559159"/>
                    </a:ext>
                  </a:extLst>
                </a:gridCol>
                <a:gridCol w="1426606">
                  <a:extLst>
                    <a:ext uri="{9D8B030D-6E8A-4147-A177-3AD203B41FA5}">
                      <a16:colId xmlns:a16="http://schemas.microsoft.com/office/drawing/2014/main" val="718869707"/>
                    </a:ext>
                  </a:extLst>
                </a:gridCol>
                <a:gridCol w="1047381">
                  <a:extLst>
                    <a:ext uri="{9D8B030D-6E8A-4147-A177-3AD203B41FA5}">
                      <a16:colId xmlns:a16="http://schemas.microsoft.com/office/drawing/2014/main" val="1378736294"/>
                    </a:ext>
                  </a:extLst>
                </a:gridCol>
                <a:gridCol w="1209906">
                  <a:extLst>
                    <a:ext uri="{9D8B030D-6E8A-4147-A177-3AD203B41FA5}">
                      <a16:colId xmlns:a16="http://schemas.microsoft.com/office/drawing/2014/main" val="2744905961"/>
                    </a:ext>
                  </a:extLst>
                </a:gridCol>
              </a:tblGrid>
              <a:tr h="93835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Cantidad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Salario mensual estimado (USD)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Costo anual total (USD)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1569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Líder de Proyecto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$3,500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$42,000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7702368"/>
                  </a:ext>
                </a:extLst>
              </a:tr>
              <a:tr h="23458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Analistas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$48,000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8682456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Desarrolladores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$132,000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4424602"/>
                  </a:ext>
                </a:extLst>
              </a:tr>
              <a:tr h="9383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Arquitecto de Hardware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$2,500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$30,000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975509"/>
                  </a:ext>
                </a:extLst>
              </a:tr>
              <a:tr h="70376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Técnico de soporte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$1,200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$14,400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7154918"/>
                  </a:ext>
                </a:extLst>
              </a:tr>
              <a:tr h="46917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Atención al cliente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$900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$10,800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120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6AD5-80B6-0622-1C19-CECEF963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F203-2F6B-E866-B070-74931276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7368208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Entregables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B91E-2706-0C14-D3F7-A6151760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92D4F-5305-30AB-A0B4-70ED7C60FBE9}"/>
              </a:ext>
            </a:extLst>
          </p:cNvPr>
          <p:cNvSpPr txBox="1"/>
          <p:nvPr/>
        </p:nvSpPr>
        <p:spPr>
          <a:xfrm>
            <a:off x="1011859" y="2000215"/>
            <a:ext cx="60976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Centro de datos operativo y documentado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Sistema de descarga con activación segura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Plataforma de soporte en línea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Documentación de procesos, seguridad y DRP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Personal contratado y operando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Lanzamiento funcional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402703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107134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1703174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Empresa</a:t>
            </a: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Tecnologicas</a:t>
            </a:r>
            <a:endParaRPr lang="en-US" dirty="0"/>
          </a:p>
          <a:p>
            <a:r>
              <a:rPr lang="en-US" dirty="0" err="1"/>
              <a:t>Propuesta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798" y="-1655460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 err="1"/>
              <a:t>Análisis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501BE8-D010-EC3D-1F3E-67F022A43ACB}"/>
              </a:ext>
            </a:extLst>
          </p:cNvPr>
          <p:cNvSpPr txBox="1"/>
          <p:nvPr/>
        </p:nvSpPr>
        <p:spPr>
          <a:xfrm>
            <a:off x="4721088" y="2554357"/>
            <a:ext cx="6947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chemeClr val="bg1"/>
                </a:solidFill>
              </a:rPr>
              <a:t>Tipo:</a:t>
            </a:r>
            <a:r>
              <a:rPr lang="es-ES" sz="2400" dirty="0">
                <a:solidFill>
                  <a:schemeClr val="bg1"/>
                </a:solidFill>
              </a:rPr>
              <a:t> Empresa de desarrollo de software.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Proyecto clave:</a:t>
            </a:r>
            <a:r>
              <a:rPr lang="es-ES" sz="2400" dirty="0">
                <a:solidFill>
                  <a:schemeClr val="bg1"/>
                </a:solidFill>
              </a:rPr>
              <a:t> Lanzamiento de un sistema operativo para dispositivos móviles.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Situación actual:</a:t>
            </a:r>
            <a:r>
              <a:rPr lang="es-ES" sz="2400" dirty="0">
                <a:solidFill>
                  <a:schemeClr val="bg1"/>
                </a:solidFill>
              </a:rPr>
              <a:t> Adquirió código fuente por $5M de una startup. No tiene infraestructura ni equipo para distribución.</a:t>
            </a:r>
          </a:p>
          <a:p>
            <a:pPr algn="just"/>
            <a:r>
              <a:rPr lang="es-ES" sz="2400" b="1" dirty="0">
                <a:solidFill>
                  <a:schemeClr val="bg1"/>
                </a:solidFill>
              </a:rPr>
              <a:t>Restricción:</a:t>
            </a:r>
            <a:r>
              <a:rPr lang="es-ES" sz="2400" dirty="0">
                <a:solidFill>
                  <a:schemeClr val="bg1"/>
                </a:solidFill>
              </a:rPr>
              <a:t> Presupuesto ajustado, se requiere operar </a:t>
            </a:r>
            <a:r>
              <a:rPr lang="es-ES" sz="2400" dirty="0" err="1">
                <a:solidFill>
                  <a:schemeClr val="bg1"/>
                </a:solidFill>
              </a:rPr>
              <a:t>on</a:t>
            </a:r>
            <a:r>
              <a:rPr lang="es-ES" sz="2400">
                <a:solidFill>
                  <a:schemeClr val="bg1"/>
                </a:solidFill>
              </a:rPr>
              <a:t>-premise.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5337" y="-946233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8500" y="2728628"/>
            <a:ext cx="6594768" cy="1951523"/>
          </a:xfrm>
        </p:spPr>
        <p:txBody>
          <a:bodyPr>
            <a:noAutofit/>
          </a:bodyPr>
          <a:lstStyle/>
          <a:p>
            <a:r>
              <a:rPr lang="es-ES" sz="2000" dirty="0"/>
              <a:t>No hay centro de datos funcional.</a:t>
            </a:r>
          </a:p>
          <a:p>
            <a:r>
              <a:rPr lang="es-ES" sz="2000" dirty="0"/>
              <a:t>No se cuenta con soporte técnico ni estructura para activación/licenciamiento.</a:t>
            </a:r>
          </a:p>
          <a:p>
            <a:r>
              <a:rPr lang="es-ES" sz="2000" dirty="0"/>
              <a:t>No existe plataforma de soporte a usuarios finales.</a:t>
            </a:r>
          </a:p>
          <a:p>
            <a:r>
              <a:rPr lang="es-ES" sz="2000" dirty="0"/>
              <a:t>Hay urgencia de lanzar el producto en 6 meses.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6BC7-B2A6-6602-6E97-443BC227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684F-6252-8C05-30B0-B2C5AD753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5337" y="-946233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Tecnologicas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C1A0-545D-F96B-C50E-8389CD0C4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8500" y="2728628"/>
            <a:ext cx="6594768" cy="1951523"/>
          </a:xfrm>
        </p:spPr>
        <p:txBody>
          <a:bodyPr>
            <a:noAutofit/>
          </a:bodyPr>
          <a:lstStyle/>
          <a:p>
            <a:r>
              <a:rPr lang="es-ES" sz="2000" dirty="0"/>
              <a:t>Infraestructura física (servidores, seguridad).</a:t>
            </a:r>
          </a:p>
          <a:p>
            <a:r>
              <a:rPr lang="es-ES" sz="2000" dirty="0"/>
              <a:t>Sistema de descargas y activación.</a:t>
            </a:r>
          </a:p>
          <a:p>
            <a:r>
              <a:rPr lang="es-ES" sz="2000" dirty="0"/>
              <a:t>Plataforma de soporte en línea.</a:t>
            </a:r>
          </a:p>
          <a:p>
            <a:r>
              <a:rPr lang="es-ES" sz="2000" dirty="0"/>
              <a:t>Plan de recuperación de desastres.</a:t>
            </a:r>
          </a:p>
          <a:p>
            <a:r>
              <a:rPr lang="es-ES" sz="2000" dirty="0"/>
              <a:t>Seguridad digital y validación de licencias.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EA4FD052-0AD0-3380-0CD6-1EB7B8080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021428B3-E06D-19B8-3FF6-9D7FD2A69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74D706-4B5E-8527-9DEC-6AB2B710E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Propuesta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391" y="1781175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Absorber los 11 colaboradores de la startup original.</a:t>
            </a:r>
          </a:p>
          <a:p>
            <a:r>
              <a:rPr lang="es-ES" dirty="0"/>
              <a:t>Implementar un centro de datos propio.</a:t>
            </a:r>
          </a:p>
          <a:p>
            <a:r>
              <a:rPr lang="es-ES" dirty="0"/>
              <a:t>Implementar activación por dispositivo.</a:t>
            </a:r>
          </a:p>
          <a:p>
            <a:r>
              <a:rPr lang="es-ES" dirty="0"/>
              <a:t>Crear soporte en línea interno.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C33F-CE52-7909-C062-58B21D572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0692-5799-883E-2872-3D222BC1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8527F-2A15-6CC2-C24F-A6E19FC66F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/>
              <a:t>Lanzar el sistema operativo a tiempo.</a:t>
            </a:r>
          </a:p>
          <a:p>
            <a:r>
              <a:rPr lang="es-ES" sz="2000" dirty="0"/>
              <a:t>Asegurar estabilidad y disponibilidad 24/7.</a:t>
            </a:r>
          </a:p>
          <a:p>
            <a:r>
              <a:rPr lang="es-ES" sz="2000" dirty="0"/>
              <a:t>Proteger la propiedad intelectual y controlar las descargas.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E3B7-25BE-20F3-9320-EF43D577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8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C28A-A2DB-44CF-A278-BC1FD597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1CCD-51E8-4B86-6D35-D2BD2FCB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n-US" dirty="0"/>
              <a:t>Equipo a </a:t>
            </a:r>
            <a:r>
              <a:rPr lang="en-US" dirty="0" err="1"/>
              <a:t>comprar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987E-E83E-AE12-23A2-B6B9D81EA57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189383" y="196008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2 </a:t>
            </a:r>
            <a:r>
              <a:rPr lang="en-US" sz="2000" dirty="0" err="1"/>
              <a:t>servidores</a:t>
            </a:r>
            <a:r>
              <a:rPr lang="en-US" sz="2000" dirty="0"/>
              <a:t> (App/Web + DB)</a:t>
            </a:r>
          </a:p>
          <a:p>
            <a:r>
              <a:rPr lang="en-US" sz="2000" dirty="0"/>
              <a:t>Firewall </a:t>
            </a:r>
            <a:r>
              <a:rPr lang="en-US" sz="2000" dirty="0" err="1"/>
              <a:t>físico</a:t>
            </a:r>
            <a:endParaRPr lang="en-US" sz="2000" dirty="0"/>
          </a:p>
          <a:p>
            <a:r>
              <a:rPr lang="en-US" sz="2000" dirty="0"/>
              <a:t>UPS + </a:t>
            </a:r>
            <a:r>
              <a:rPr lang="en-US" sz="2000" dirty="0" err="1"/>
              <a:t>Generador</a:t>
            </a:r>
            <a:endParaRPr lang="en-US" sz="2000" dirty="0"/>
          </a:p>
          <a:p>
            <a:r>
              <a:rPr lang="en-US" sz="2000" dirty="0"/>
              <a:t>NAS para backups</a:t>
            </a:r>
          </a:p>
          <a:p>
            <a:r>
              <a:rPr lang="en-US" sz="2000" dirty="0"/>
              <a:t>Aire </a:t>
            </a:r>
            <a:r>
              <a:rPr lang="en-US" sz="2000" dirty="0" err="1"/>
              <a:t>acondicionado</a:t>
            </a:r>
            <a:r>
              <a:rPr lang="en-US" sz="2000" dirty="0"/>
              <a:t> </a:t>
            </a:r>
            <a:r>
              <a:rPr lang="en-US" sz="2000" dirty="0" err="1"/>
              <a:t>dedicado</a:t>
            </a:r>
            <a:endParaRPr lang="en-US" sz="2000" dirty="0"/>
          </a:p>
          <a:p>
            <a:r>
              <a:rPr lang="en-US" sz="2000" dirty="0"/>
              <a:t>Switches y </a:t>
            </a:r>
            <a:r>
              <a:rPr lang="en-US" sz="2000" dirty="0" err="1"/>
              <a:t>cableado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2CAC2-6B05-D738-54B1-7D51485B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3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3DEF-FC2C-766E-8120-D2CBB12D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7693-DD28-A6CB-5F13-5F04B458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24575"/>
          </a:xfrm>
        </p:spPr>
        <p:txBody>
          <a:bodyPr>
            <a:normAutofit fontScale="90000"/>
          </a:bodyPr>
          <a:lstStyle/>
          <a:p>
            <a:r>
              <a:rPr lang="es-419" dirty="0"/>
              <a:t>D</a:t>
            </a:r>
            <a:r>
              <a:rPr lang="en-US" dirty="0" err="1"/>
              <a:t>iagrama</a:t>
            </a:r>
            <a:r>
              <a:rPr lang="en-US" dirty="0"/>
              <a:t> de 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84C4E-63F7-9D57-4D06-A05E95F7873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311965" y="1748079"/>
            <a:ext cx="5656198" cy="460700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ABB7B-5DB9-2BCB-B501-8644B6EC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3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{1B210636-B75E-4EB5-B0A1-AB947553A232}TF55c86556-70ea-476e-aa05-13a38f2d5b0da1381d77_win32-a3c664429073</Template>
  <TotalTime>343</TotalTime>
  <Words>429</Words>
  <Application>Microsoft Office PowerPoint</Application>
  <PresentationFormat>Widescreen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Narrow</vt:lpstr>
      <vt:lpstr>Arial</vt:lpstr>
      <vt:lpstr>Avenir Next LT Pro</vt:lpstr>
      <vt:lpstr>Calibri</vt:lpstr>
      <vt:lpstr>Custom</vt:lpstr>
      <vt:lpstr>Solución para Easy Software</vt:lpstr>
      <vt:lpstr>Agenda</vt:lpstr>
      <vt:lpstr>Análisis de la Empresa</vt:lpstr>
      <vt:lpstr>Problemas Operativos</vt:lpstr>
      <vt:lpstr>Necesidades Tecnologicas</vt:lpstr>
      <vt:lpstr>Propuesta</vt:lpstr>
      <vt:lpstr>Objetivos</vt:lpstr>
      <vt:lpstr>Equipo a comprar</vt:lpstr>
      <vt:lpstr>Diagrama de Red</vt:lpstr>
      <vt:lpstr>Cronograma</vt:lpstr>
      <vt:lpstr>Equipo de trabajo</vt:lpstr>
      <vt:lpstr>Costos Estimados</vt:lpstr>
      <vt:lpstr>Costos Estimados Costo empleados</vt:lpstr>
      <vt:lpstr>Entregables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Chang, Jose De Leon</dc:creator>
  <cp:lastModifiedBy>Chang, Jose De Leon</cp:lastModifiedBy>
  <cp:revision>3</cp:revision>
  <dcterms:created xsi:type="dcterms:W3CDTF">2025-07-11T16:31:21Z</dcterms:created>
  <dcterms:modified xsi:type="dcterms:W3CDTF">2025-07-22T00:07:36Z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